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58" r:id="rId4"/>
    <p:sldId id="259" r:id="rId5"/>
    <p:sldId id="269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8" r:id="rId16"/>
    <p:sldId id="25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0222B51-38B1-2A4E-A62F-DDAB1EB1741D}">
          <p14:sldIdLst>
            <p14:sldId id="256"/>
          </p14:sldIdLst>
        </p14:section>
        <p14:section name="Followups" id="{B09A18CA-2DF0-1647-9F2D-7CAAE72E77B3}">
          <p14:sldIdLst>
            <p14:sldId id="267"/>
          </p14:sldIdLst>
        </p14:section>
        <p14:section name="Sun altitude" id="{FDAB760D-50E2-AF47-8A19-566EC3580209}">
          <p14:sldIdLst>
            <p14:sldId id="258"/>
            <p14:sldId id="259"/>
            <p14:sldId id="269"/>
            <p14:sldId id="271"/>
            <p14:sldId id="260"/>
            <p14:sldId id="261"/>
          </p14:sldIdLst>
        </p14:section>
        <p14:section name="Power" id="{8A69783F-D0FC-E446-ABE4-805E2B5446E9}">
          <p14:sldIdLst>
            <p14:sldId id="262"/>
            <p14:sldId id="263"/>
            <p14:sldId id="264"/>
            <p14:sldId id="265"/>
            <p14:sldId id="266"/>
            <p14:sldId id="270"/>
          </p14:sldIdLst>
        </p14:section>
        <p14:section name="Summary" id="{1A3A4BC2-F2B4-4A42-8B9C-EE9FC0C2622D}">
          <p14:sldIdLst>
            <p14:sldId id="268"/>
          </p14:sldIdLst>
        </p14:section>
        <p14:section name="Closing" id="{BDEAE7D5-16C1-784E-B589-55B9F414130B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08"/>
  </p:normalViewPr>
  <p:slideViewPr>
    <p:cSldViewPr snapToGrid="0" snapToObjects="1">
      <p:cViewPr varScale="1">
        <p:scale>
          <a:sx n="137" d="100"/>
          <a:sy n="137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6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0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0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3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1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2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04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0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9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5924F-71DE-EA4D-AB0A-F0C04290A97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4B442-8387-914F-AE15-BB7F91C6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37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iwenban@astro.umass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pkamieneski@astro.umass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" TargetMode="External"/><Relationship Id="rId4" Type="http://schemas.openxmlformats.org/officeDocument/2006/relationships/hyperlink" Target="https://simple.wikipedia.org/wiki/Sun_angle#/media/File:Oblique_rays_03_Pengo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indoor, sitting, small, mirror&#10;&#10;Description automatically generated">
            <a:extLst>
              <a:ext uri="{FF2B5EF4-FFF2-40B4-BE49-F238E27FC236}">
                <a16:creationId xmlns:a16="http://schemas.microsoft.com/office/drawing/2014/main" id="{BACA26CC-3B85-C244-BF84-B1BB5B8FA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1" r="-2" b="-2"/>
          <a:stretch/>
        </p:blipFill>
        <p:spPr>
          <a:xfrm>
            <a:off x="20" y="-22"/>
            <a:ext cx="9143977" cy="6858022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684783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A498F-BF4D-BA4F-BD3E-FC2B1135C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599" y="643467"/>
            <a:ext cx="4089397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Astronomy 100/101</a:t>
            </a:r>
            <a:br>
              <a:rPr lang="en-US" sz="4500">
                <a:solidFill>
                  <a:srgbClr val="FFFFFF"/>
                </a:solidFill>
              </a:rPr>
            </a:br>
            <a:r>
              <a:rPr lang="en-US" sz="4500">
                <a:solidFill>
                  <a:srgbClr val="FFFFFF"/>
                </a:solidFill>
              </a:rPr>
              <a:t>Lab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3C223-D391-3C45-AE86-0A5C1E50B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599" y="4551037"/>
            <a:ext cx="4658568" cy="1578054"/>
          </a:xfrm>
        </p:spPr>
        <p:txBody>
          <a:bodyPr anchor="b"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</a:rPr>
              <a:t>Wednesday 24 Mar </a:t>
            </a:r>
            <a:r>
              <a:rPr lang="en-US" sz="1700">
                <a:solidFill>
                  <a:srgbClr val="FFFFFF"/>
                </a:solidFill>
              </a:rPr>
              <a:t>/ 31 </a:t>
            </a:r>
            <a:r>
              <a:rPr lang="en-US" sz="1700" dirty="0">
                <a:solidFill>
                  <a:srgbClr val="FFFFFF"/>
                </a:solidFill>
              </a:rPr>
              <a:t>Mar 2021 11.15am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</a:rPr>
              <a:t>Yvonne Ban: </a:t>
            </a:r>
            <a:r>
              <a:rPr lang="en-US" sz="1700" dirty="0">
                <a:solidFill>
                  <a:srgbClr val="FFFFFF"/>
                </a:solidFill>
                <a:hlinkClick r:id="rId3"/>
              </a:rPr>
              <a:t>yiwenban@astro.umass.edu</a:t>
            </a:r>
            <a:endParaRPr lang="en-US" sz="1700" dirty="0">
              <a:solidFill>
                <a:srgbClr val="FFFFFF"/>
              </a:solidFill>
            </a:endParaRPr>
          </a:p>
          <a:p>
            <a:pPr algn="l"/>
            <a:r>
              <a:rPr lang="en-US" sz="1700" dirty="0">
                <a:solidFill>
                  <a:srgbClr val="FFFFFF"/>
                </a:solidFill>
              </a:rPr>
              <a:t>Patrick </a:t>
            </a:r>
            <a:r>
              <a:rPr lang="en-US" sz="1700" dirty="0" err="1">
                <a:solidFill>
                  <a:srgbClr val="FFFFFF"/>
                </a:solidFill>
              </a:rPr>
              <a:t>Kamieneski</a:t>
            </a:r>
            <a:r>
              <a:rPr lang="en-US" sz="1700" dirty="0">
                <a:solidFill>
                  <a:srgbClr val="FFFFFF"/>
                </a:solidFill>
              </a:rPr>
              <a:t>: </a:t>
            </a:r>
            <a:r>
              <a:rPr lang="en-US" sz="1700" dirty="0">
                <a:solidFill>
                  <a:srgbClr val="FFFFFF"/>
                </a:solidFill>
                <a:hlinkClick r:id="rId4"/>
              </a:rPr>
              <a:t>pkamieneski@astro.umass.edu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97890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7013A-BDAE-074A-8932-1E64D0FDAF83}"/>
              </a:ext>
            </a:extLst>
          </p:cNvPr>
          <p:cNvSpPr txBox="1"/>
          <p:nvPr/>
        </p:nvSpPr>
        <p:spPr>
          <a:xfrm>
            <a:off x="8003569" y="5842328"/>
            <a:ext cx="1140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Yvonne Ban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</a:rPr>
              <a:t>Globenmuseum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Österreichische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Nationalbibliothek</a:t>
            </a:r>
            <a:endParaRPr lang="en-US" sz="1000" dirty="0">
              <a:solidFill>
                <a:schemeClr val="bg1"/>
              </a:solidFill>
            </a:endParaRPr>
          </a:p>
          <a:p>
            <a:pPr algn="r"/>
            <a:r>
              <a:rPr lang="en-US" sz="1000" dirty="0">
                <a:solidFill>
                  <a:schemeClr val="bg1"/>
                </a:solidFill>
              </a:rPr>
              <a:t>Vienna, Austria</a:t>
            </a:r>
          </a:p>
          <a:p>
            <a:pPr algn="r"/>
            <a:r>
              <a:rPr lang="en-US" sz="1000">
                <a:solidFill>
                  <a:schemeClr val="bg1"/>
                </a:solidFill>
              </a:rPr>
              <a:t>21 Oct 2017</a:t>
            </a:r>
          </a:p>
        </p:txBody>
      </p:sp>
    </p:spTree>
    <p:extLst>
      <p:ext uri="{BB962C8B-B14F-4D97-AF65-F5344CB8AC3E}">
        <p14:creationId xmlns:p14="http://schemas.microsoft.com/office/powerpoint/2010/main" val="40306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1F6D-CBCA-B24D-8D04-598287DA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need your </a:t>
            </a:r>
            <a:r>
              <a:rPr lang="en-US" strike="sngStrike" dirty="0"/>
              <a:t>love</a:t>
            </a:r>
            <a:r>
              <a:rPr lang="en-US" dirty="0"/>
              <a:t>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29FF-97E8-3941-AE72-297C1B08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b="1" dirty="0"/>
              <a:t>sine</a:t>
            </a:r>
            <a:r>
              <a:rPr lang="en-US" dirty="0"/>
              <a:t> of the following values: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90 (This should be equal to </a:t>
            </a:r>
            <a:r>
              <a:rPr lang="en-US" b="1" dirty="0"/>
              <a:t>1</a:t>
            </a:r>
            <a:r>
              <a:rPr lang="en-US" dirty="0"/>
              <a:t>. If it is not, make sure you are using </a:t>
            </a:r>
            <a:r>
              <a:rPr lang="en-US" b="1" dirty="0"/>
              <a:t>degrees</a:t>
            </a:r>
            <a:r>
              <a:rPr lang="en-US" dirty="0"/>
              <a:t>!)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Sun altitude at </a:t>
            </a:r>
            <a:r>
              <a:rPr lang="en-US" b="1" dirty="0"/>
              <a:t>noon</a:t>
            </a:r>
            <a:r>
              <a:rPr lang="en-US" dirty="0"/>
              <a:t> (beware </a:t>
            </a:r>
            <a:r>
              <a:rPr lang="en-US" b="1" dirty="0"/>
              <a:t>daylight savings</a:t>
            </a:r>
            <a:r>
              <a:rPr lang="en-US" dirty="0"/>
              <a:t>!)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Sun altitude at </a:t>
            </a:r>
            <a:r>
              <a:rPr lang="en-US" b="1" dirty="0"/>
              <a:t>two hours</a:t>
            </a:r>
            <a:r>
              <a:rPr lang="en-US" dirty="0"/>
              <a:t> from noon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Stellarium</a:t>
            </a:r>
            <a:r>
              <a:rPr lang="en-US" dirty="0"/>
              <a:t>, find out the Sun’s altitude at </a:t>
            </a:r>
            <a:r>
              <a:rPr lang="en-US" b="1" dirty="0"/>
              <a:t>noon</a:t>
            </a:r>
            <a:r>
              <a:rPr lang="en-US" dirty="0"/>
              <a:t> 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</a:t>
            </a:r>
            <a:r>
              <a:rPr lang="en-US" b="1" dirty="0"/>
              <a:t>summer solstice</a:t>
            </a:r>
            <a:r>
              <a:rPr lang="en-US" dirty="0"/>
              <a:t> (21 Jun)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</a:t>
            </a:r>
            <a:r>
              <a:rPr lang="en-US" b="1" dirty="0"/>
              <a:t>winter solstice</a:t>
            </a:r>
            <a:r>
              <a:rPr lang="en-US" dirty="0"/>
              <a:t> (21 Dec)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b="1" dirty="0"/>
              <a:t>sine</a:t>
            </a:r>
            <a:r>
              <a:rPr lang="en-US" dirty="0"/>
              <a:t> of those two values.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/>
              <a:t>ratio</a:t>
            </a:r>
            <a:r>
              <a:rPr lang="en-US" dirty="0"/>
              <a:t> between those two values.</a:t>
            </a:r>
          </a:p>
        </p:txBody>
      </p:sp>
    </p:spTree>
    <p:extLst>
      <p:ext uri="{BB962C8B-B14F-4D97-AF65-F5344CB8AC3E}">
        <p14:creationId xmlns:p14="http://schemas.microsoft.com/office/powerpoint/2010/main" val="312889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8F1D-B600-C146-A581-3366504C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Near, far, wherever you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11B05F-5FBC-484F-A9D5-C69B977590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321" y="1681652"/>
                <a:ext cx="5361666" cy="4488867"/>
              </a:xfrm>
            </p:spPr>
            <p:txBody>
              <a:bodyPr anchor="ctr">
                <a:noAutofit/>
              </a:bodyPr>
              <a:lstStyle/>
              <a:p>
                <a:r>
                  <a:rPr lang="en-US" dirty="0"/>
                  <a:t>In Lab 3, you looked at the </a:t>
                </a:r>
                <a:r>
                  <a:rPr lang="en-US" b="1" dirty="0"/>
                  <a:t>magnitude</a:t>
                </a:r>
                <a:r>
                  <a:rPr lang="en-US" dirty="0"/>
                  <a:t> of Mars. This is a measure of how </a:t>
                </a:r>
                <a:r>
                  <a:rPr lang="en-US" b="1" dirty="0"/>
                  <a:t>bright</a:t>
                </a:r>
                <a:r>
                  <a:rPr lang="en-US" dirty="0"/>
                  <a:t> something is in the sky.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lower</a:t>
                </a:r>
                <a:r>
                  <a:rPr lang="en-US" dirty="0"/>
                  <a:t> the magnitude, the </a:t>
                </a:r>
                <a:r>
                  <a:rPr lang="en-US" b="1" dirty="0"/>
                  <a:t>brighter</a:t>
                </a:r>
                <a:r>
                  <a:rPr lang="en-US" dirty="0"/>
                  <a:t> something is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Negative values are </a:t>
                </a:r>
                <a:r>
                  <a:rPr lang="en-US" b="1" dirty="0"/>
                  <a:t>brighter</a:t>
                </a:r>
                <a:r>
                  <a:rPr lang="en-US" dirty="0"/>
                  <a:t>! (Blame the Greeks)</a:t>
                </a:r>
              </a:p>
              <a:p>
                <a:r>
                  <a:rPr lang="en-US" dirty="0"/>
                  <a:t>To find power: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≈3×</m:t>
                      </m:r>
                      <m:sSup>
                        <m:sSupPr>
                          <m:ctrlPr>
                            <a:rPr lang="en-GB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GB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2.5</m:t>
                              </m:r>
                            </m:den>
                          </m:f>
                        </m:sup>
                      </m:sSup>
                      <m:r>
                        <a:rPr lang="en-GB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GB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GB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GB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11B05F-5FBC-484F-A9D5-C69B97759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21" y="1681652"/>
                <a:ext cx="5361666" cy="4488867"/>
              </a:xfrm>
              <a:blipFill>
                <a:blip r:embed="rId2"/>
                <a:stretch>
                  <a:fillRect l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Graphic 4" descr="Lightbulb">
            <a:extLst>
              <a:ext uri="{FF2B5EF4-FFF2-40B4-BE49-F238E27FC236}">
                <a16:creationId xmlns:a16="http://schemas.microsoft.com/office/drawing/2014/main" id="{A1B1D234-4CDE-1D43-BCF7-0433F3CE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25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61C2-E172-7D43-96CE-E4669256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Near, far, wherever you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A61D-48EA-E542-92A3-0B710AC8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1681652"/>
            <a:ext cx="5291759" cy="4488867"/>
          </a:xfrm>
        </p:spPr>
        <p:txBody>
          <a:bodyPr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Stellarium</a:t>
            </a:r>
            <a:r>
              <a:rPr lang="en-US" dirty="0"/>
              <a:t> and select the </a:t>
            </a:r>
            <a:r>
              <a:rPr lang="en-US" b="1" dirty="0"/>
              <a:t>Sun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b="1" dirty="0"/>
              <a:t>Date and Time window</a:t>
            </a:r>
            <a:r>
              <a:rPr lang="en-US" dirty="0"/>
              <a:t> in </a:t>
            </a:r>
            <a:r>
              <a:rPr lang="en-US" dirty="0" err="1"/>
              <a:t>Stellarium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Sun’s</a:t>
            </a:r>
            <a:endParaRPr lang="en-US" b="1" dirty="0"/>
          </a:p>
          <a:p>
            <a:pPr marL="914400" lvl="1" indent="-457200">
              <a:buFont typeface="+mj-lt"/>
              <a:buAutoNum type="alphaLcParenR"/>
            </a:pPr>
            <a:r>
              <a:rPr lang="en-US" b="1" dirty="0"/>
              <a:t>maximum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b="1" dirty="0"/>
              <a:t>minimum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magnitudes over the next </a:t>
            </a:r>
            <a:r>
              <a:rPr lang="en-US" b="1" dirty="0"/>
              <a:t>year</a:t>
            </a:r>
            <a:r>
              <a:rPr lang="en-US" dirty="0"/>
              <a:t> (Oct 2020 to Oct 2021).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corresponding </a:t>
            </a:r>
            <a:r>
              <a:rPr lang="en-US" b="1" dirty="0"/>
              <a:t>power</a:t>
            </a:r>
            <a:r>
              <a:rPr lang="en-US" dirty="0"/>
              <a:t> for those two values.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/>
              <a:t>ratio</a:t>
            </a:r>
            <a:r>
              <a:rPr lang="en-US" dirty="0"/>
              <a:t> of the power.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Sun">
            <a:extLst>
              <a:ext uri="{FF2B5EF4-FFF2-40B4-BE49-F238E27FC236}">
                <a16:creationId xmlns:a16="http://schemas.microsoft.com/office/drawing/2014/main" id="{23DE7159-AD2A-4FB1-897B-0FD76CC9B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3ED7-23AC-BB41-A62B-C3F956088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Near, far, wherever you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68DD-EFED-3147-92B3-B6DBA6565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1681652"/>
            <a:ext cx="5277246" cy="5176348"/>
          </a:xfrm>
        </p:spPr>
        <p:txBody>
          <a:bodyPr anchor="ctr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b="1" dirty="0"/>
              <a:t>Location window</a:t>
            </a:r>
            <a:r>
              <a:rPr lang="en-US" dirty="0"/>
              <a:t> in </a:t>
            </a:r>
            <a:r>
              <a:rPr lang="en-US" dirty="0" err="1"/>
              <a:t>Stellarium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</a:t>
            </a:r>
            <a:r>
              <a:rPr lang="en-US" b="1" dirty="0"/>
              <a:t>Mars</a:t>
            </a:r>
            <a:r>
              <a:rPr lang="en-US" dirty="0"/>
              <a:t> in the menu.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 before, open the </a:t>
            </a:r>
            <a:r>
              <a:rPr lang="en-US" b="1" dirty="0"/>
              <a:t>Date and Time window</a:t>
            </a:r>
            <a:r>
              <a:rPr lang="en-US" dirty="0"/>
              <a:t> and find the Sun’s</a:t>
            </a:r>
            <a:endParaRPr lang="en-US" b="1" dirty="0"/>
          </a:p>
          <a:p>
            <a:pPr marL="914400" lvl="1" indent="-457200">
              <a:buFont typeface="+mj-lt"/>
              <a:buAutoNum type="alphaLcParenR"/>
            </a:pPr>
            <a:r>
              <a:rPr lang="en-US" b="1" dirty="0"/>
              <a:t>maximum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b="1" dirty="0"/>
              <a:t>minimum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magnitudes over the next </a:t>
            </a:r>
            <a:r>
              <a:rPr lang="en-US" b="1" dirty="0"/>
              <a:t>year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corresponding </a:t>
            </a:r>
            <a:r>
              <a:rPr lang="en-US" b="1" dirty="0"/>
              <a:t>power</a:t>
            </a:r>
            <a:r>
              <a:rPr lang="en-US" dirty="0"/>
              <a:t> for those two values.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/>
              <a:t>ratio</a:t>
            </a:r>
            <a:r>
              <a:rPr lang="en-US" dirty="0"/>
              <a:t> of the power.</a:t>
            </a:r>
          </a:p>
          <a:p>
            <a:pPr marL="0" indent="0">
              <a:buNone/>
            </a:pPr>
            <a:r>
              <a:rPr lang="en-US" dirty="0"/>
              <a:t>(The values are provided in the Lab 4 questions on Moodle.)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Graphic 4" descr="Mars">
            <a:extLst>
              <a:ext uri="{FF2B5EF4-FFF2-40B4-BE49-F238E27FC236}">
                <a16:creationId xmlns:a16="http://schemas.microsoft.com/office/drawing/2014/main" id="{AB7F019A-5B0A-404A-99BC-B422822ED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7708" y="2857273"/>
            <a:ext cx="1143454" cy="11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2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C25D7-7BD2-B149-B4D8-11DD2300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Near, far, wherever you are: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Extra credit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0868E-7E37-B94F-8D11-EF98A4665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0"/>
            <a:ext cx="6093714" cy="6858000"/>
          </a:xfrm>
        </p:spPr>
        <p:txBody>
          <a:bodyPr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50" dirty="0"/>
              <a:t>Go to </a:t>
            </a:r>
            <a:r>
              <a:rPr lang="en-US" sz="2150" b="1" dirty="0"/>
              <a:t>another planet</a:t>
            </a:r>
            <a:r>
              <a:rPr lang="en-US" sz="2150" dirty="0"/>
              <a:t> and repeat the same steps.</a:t>
            </a:r>
          </a:p>
          <a:p>
            <a:pPr lvl="1">
              <a:buFont typeface="Wingdings" pitchFamily="2" charset="2"/>
              <a:buChar char="§"/>
            </a:pPr>
            <a:r>
              <a:rPr lang="en-US" sz="2150" dirty="0"/>
              <a:t>You can choose from Jupiter, Saturn, Uranus, Neptune, Ceres, Pluto, Eris, Haumea, or </a:t>
            </a:r>
            <a:r>
              <a:rPr lang="en-US" sz="2150" dirty="0" err="1"/>
              <a:t>Makemake</a:t>
            </a:r>
            <a:r>
              <a:rPr lang="en-US" sz="2150" dirty="0"/>
              <a:t>. (Eris, Haumea, and </a:t>
            </a:r>
            <a:r>
              <a:rPr lang="en-US" sz="2150" dirty="0" err="1"/>
              <a:t>Makemake</a:t>
            </a:r>
            <a:r>
              <a:rPr lang="en-US" sz="2150" dirty="0"/>
              <a:t> have a numerical prefix starting with 136.) </a:t>
            </a:r>
          </a:p>
          <a:p>
            <a:pPr lvl="1">
              <a:buFont typeface="Wingdings" pitchFamily="2" charset="2"/>
              <a:buChar char="§"/>
            </a:pPr>
            <a:r>
              <a:rPr lang="en-US" sz="2150" dirty="0"/>
              <a:t>Make sure you cover a </a:t>
            </a:r>
            <a:r>
              <a:rPr lang="en-US" sz="2150" b="1" dirty="0"/>
              <a:t>full orbital period</a:t>
            </a:r>
            <a:r>
              <a:rPr lang="en-US" sz="2150" dirty="0"/>
              <a:t> for the planet – this may be longer than an Earth year!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50" dirty="0"/>
              <a:t>Write up your answers to the following questions: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50" dirty="0"/>
              <a:t>Find the </a:t>
            </a:r>
            <a:r>
              <a:rPr lang="en-US" sz="2150" b="1" dirty="0"/>
              <a:t>brightest</a:t>
            </a:r>
            <a:r>
              <a:rPr lang="en-US" sz="2150" dirty="0"/>
              <a:t> and </a:t>
            </a:r>
            <a:r>
              <a:rPr lang="en-US" sz="2150" b="1" dirty="0"/>
              <a:t>faintest</a:t>
            </a:r>
            <a:r>
              <a:rPr lang="en-US" sz="2150" dirty="0"/>
              <a:t> magnitudes of the Sun and convert these to </a:t>
            </a:r>
            <a:r>
              <a:rPr lang="en-US" sz="2150" b="1" dirty="0"/>
              <a:t>Watts/m</a:t>
            </a:r>
            <a:r>
              <a:rPr lang="en-US" sz="2150" b="1" baseline="30000" dirty="0"/>
              <a:t>2</a:t>
            </a:r>
            <a:r>
              <a:rPr lang="en-US" sz="2150" dirty="0"/>
              <a:t>.</a:t>
            </a:r>
            <a:endParaRPr lang="en-SG" sz="2150" dirty="0"/>
          </a:p>
          <a:p>
            <a:pPr marL="914400" lvl="1" indent="-457200">
              <a:buFont typeface="+mj-lt"/>
              <a:buAutoNum type="arabicPeriod"/>
            </a:pPr>
            <a:r>
              <a:rPr lang="en-US" sz="2150" dirty="0"/>
              <a:t>Find the </a:t>
            </a:r>
            <a:r>
              <a:rPr lang="en-US" sz="2150" b="1" dirty="0"/>
              <a:t>ratio</a:t>
            </a:r>
            <a:r>
              <a:rPr lang="en-US" sz="2150" dirty="0"/>
              <a:t> of the Sun’s </a:t>
            </a:r>
            <a:r>
              <a:rPr lang="en-US" sz="2150" b="1" dirty="0"/>
              <a:t>dimmest </a:t>
            </a:r>
            <a:r>
              <a:rPr lang="en-US" sz="2150" dirty="0"/>
              <a:t>brightness there to the </a:t>
            </a:r>
            <a:r>
              <a:rPr lang="en-US" sz="2150" b="1" dirty="0"/>
              <a:t>dimmest</a:t>
            </a:r>
            <a:r>
              <a:rPr lang="en-US" sz="2150" dirty="0"/>
              <a:t> value on Earth, and convert that to an </a:t>
            </a:r>
            <a:r>
              <a:rPr lang="en-US" sz="2150" b="1" dirty="0"/>
              <a:t>altitude</a:t>
            </a:r>
            <a:r>
              <a:rPr lang="en-US" sz="2150" dirty="0"/>
              <a:t> (as you did for Mars). </a:t>
            </a:r>
            <a:endParaRPr lang="en-SG" sz="2150" dirty="0"/>
          </a:p>
          <a:p>
            <a:pPr marL="914400" lvl="1" indent="-457200">
              <a:buFont typeface="+mj-lt"/>
              <a:buAutoNum type="arabicPeriod"/>
            </a:pPr>
            <a:r>
              <a:rPr lang="en-US" sz="2150" dirty="0"/>
              <a:t>What </a:t>
            </a:r>
            <a:r>
              <a:rPr lang="en-US" sz="2150" b="1" dirty="0"/>
              <a:t>latitude</a:t>
            </a:r>
            <a:r>
              <a:rPr lang="en-US" sz="2150" dirty="0"/>
              <a:t> on Earth would have the Sun at this altitude at </a:t>
            </a:r>
            <a:r>
              <a:rPr lang="en-US" sz="2150" b="1" dirty="0"/>
              <a:t>noon</a:t>
            </a:r>
            <a:r>
              <a:rPr lang="en-US" sz="2150" dirty="0"/>
              <a:t> on the </a:t>
            </a:r>
            <a:r>
              <a:rPr lang="en-US" sz="2150" b="1" dirty="0"/>
              <a:t>winter solstice</a:t>
            </a:r>
            <a:r>
              <a:rPr lang="en-US" sz="215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150" dirty="0"/>
              <a:t>Submit your write-up on Moodle.</a:t>
            </a:r>
          </a:p>
        </p:txBody>
      </p:sp>
    </p:spTree>
    <p:extLst>
      <p:ext uri="{BB962C8B-B14F-4D97-AF65-F5344CB8AC3E}">
        <p14:creationId xmlns:p14="http://schemas.microsoft.com/office/powerpoint/2010/main" val="5201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9D74-D237-A745-A70A-8E4A4574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447F-1224-A848-B654-C7BCE319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Make a </a:t>
            </a:r>
            <a:r>
              <a:rPr lang="en-US" b="1" dirty="0"/>
              <a:t>solar altimeter</a:t>
            </a:r>
            <a:r>
              <a:rPr lang="en-US" dirty="0"/>
              <a:t> and </a:t>
            </a:r>
            <a:r>
              <a:rPr lang="en-US" b="1" dirty="0"/>
              <a:t>photometer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Measure the Sun’s altitude and photometry at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b="1" dirty="0"/>
              <a:t>noon</a:t>
            </a:r>
            <a:r>
              <a:rPr lang="en-US" dirty="0"/>
              <a:t> (1pm in Daylight Savings Time)</a:t>
            </a:r>
            <a:endParaRPr lang="en-US" b="1" dirty="0"/>
          </a:p>
          <a:p>
            <a:pPr marL="1428750" lvl="2" indent="-514350">
              <a:buFont typeface="+mj-lt"/>
              <a:buAutoNum type="romanLcPeriod"/>
            </a:pPr>
            <a:r>
              <a:rPr lang="en-US" b="1" dirty="0"/>
              <a:t>two hours from noon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Take a </a:t>
            </a:r>
            <a:r>
              <a:rPr lang="en-US" b="1" dirty="0"/>
              <a:t>picture</a:t>
            </a:r>
            <a:r>
              <a:rPr lang="en-US" dirty="0"/>
              <a:t> of </a:t>
            </a:r>
            <a:r>
              <a:rPr lang="en-US" b="1" dirty="0"/>
              <a:t>each</a:t>
            </a:r>
            <a:r>
              <a:rPr lang="en-US" dirty="0"/>
              <a:t> measurement.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/>
              <a:t>maximum </a:t>
            </a:r>
            <a:r>
              <a:rPr lang="en-US" dirty="0"/>
              <a:t>and</a:t>
            </a:r>
            <a:r>
              <a:rPr lang="en-US" b="1" dirty="0"/>
              <a:t> minimum magnitudes</a:t>
            </a:r>
            <a:r>
              <a:rPr lang="en-US" dirty="0"/>
              <a:t> of the Sun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in a </a:t>
            </a:r>
            <a:r>
              <a:rPr lang="en-US" b="1" dirty="0"/>
              <a:t>year</a:t>
            </a:r>
            <a:r>
              <a:rPr lang="en-US" dirty="0"/>
              <a:t> from </a:t>
            </a:r>
            <a:r>
              <a:rPr lang="en-US" b="1" dirty="0"/>
              <a:t>your location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in a </a:t>
            </a:r>
            <a:r>
              <a:rPr lang="en-US" b="1" dirty="0"/>
              <a:t>year</a:t>
            </a:r>
            <a:r>
              <a:rPr lang="en-US" dirty="0"/>
              <a:t> from </a:t>
            </a:r>
            <a:r>
              <a:rPr lang="en-US" b="1" dirty="0"/>
              <a:t>Mars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Complete the </a:t>
            </a:r>
            <a:r>
              <a:rPr lang="en-US" b="1" dirty="0"/>
              <a:t>Lab 4 questions</a:t>
            </a:r>
            <a:r>
              <a:rPr lang="en-US" dirty="0"/>
              <a:t> on Moodle.</a:t>
            </a:r>
          </a:p>
          <a:p>
            <a:pPr marL="0" indent="0">
              <a:buNone/>
            </a:pPr>
            <a:r>
              <a:rPr lang="en-US" dirty="0"/>
              <a:t>If you are using the web app and you want to do the planet extra credit, email us.</a:t>
            </a:r>
          </a:p>
          <a:p>
            <a:pPr marL="0" indent="0">
              <a:buNone/>
            </a:pPr>
            <a:r>
              <a:rPr lang="en-US" dirty="0"/>
              <a:t>Due date: </a:t>
            </a:r>
            <a:r>
              <a:rPr lang="en-US" b="1" dirty="0"/>
              <a:t>Wednesday 7 April 23:59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4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12650050-C63E-6D41-A254-0825763C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3" r="2" b="2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1063B-2271-8642-8CF8-47008C48BF1D}"/>
              </a:ext>
            </a:extLst>
          </p:cNvPr>
          <p:cNvSpPr txBox="1"/>
          <p:nvPr/>
        </p:nvSpPr>
        <p:spPr>
          <a:xfrm>
            <a:off x="0" y="0"/>
            <a:ext cx="1278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Yvonne Ban</a:t>
            </a:r>
          </a:p>
          <a:p>
            <a:r>
              <a:rPr lang="en-US" sz="1000" dirty="0">
                <a:solidFill>
                  <a:schemeClr val="bg1"/>
                </a:solidFill>
              </a:rPr>
              <a:t>MacRitchie Reservoir</a:t>
            </a:r>
          </a:p>
          <a:p>
            <a:r>
              <a:rPr lang="en-US" sz="1000" dirty="0">
                <a:solidFill>
                  <a:schemeClr val="bg1"/>
                </a:solidFill>
              </a:rPr>
              <a:t>Singapore</a:t>
            </a:r>
          </a:p>
          <a:p>
            <a:r>
              <a:rPr lang="en-US" sz="1000" dirty="0">
                <a:solidFill>
                  <a:schemeClr val="bg1"/>
                </a:solidFill>
              </a:rPr>
              <a:t>9 Aug 2016</a:t>
            </a:r>
          </a:p>
        </p:txBody>
      </p:sp>
    </p:spTree>
    <p:extLst>
      <p:ext uri="{BB962C8B-B14F-4D97-AF65-F5344CB8AC3E}">
        <p14:creationId xmlns:p14="http://schemas.microsoft.com/office/powerpoint/2010/main" val="73817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EF73-677D-DC45-BC5C-C75BB285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last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4FFA-E74A-664F-8AF4-7D8A928F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behind on anything, let us know </a:t>
            </a:r>
            <a:r>
              <a:rPr lang="en-US" b="1" dirty="0"/>
              <a:t>ASAP</a:t>
            </a:r>
            <a:r>
              <a:rPr lang="en-US" dirty="0"/>
              <a:t> so we can help you catch </a:t>
            </a:r>
            <a:r>
              <a:rPr lang="en-US"/>
              <a:t>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3CE7-86C7-AB4F-8FF7-FD21F690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005453" cy="1146176"/>
          </a:xfrm>
        </p:spPr>
        <p:txBody>
          <a:bodyPr>
            <a:normAutofit/>
          </a:bodyPr>
          <a:lstStyle/>
          <a:p>
            <a:r>
              <a:rPr lang="en-US" sz="3700"/>
              <a:t>Altitude of the Sun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2"/>
            <a:ext cx="4509896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690688"/>
            <a:ext cx="65334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4E05-9E52-7E4A-93CD-26F257D8F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2702378" cy="480218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Remember how the Earth’s axis is tilted?</a:t>
            </a:r>
          </a:p>
          <a:p>
            <a:r>
              <a:rPr lang="en-US" dirty="0">
                <a:solidFill>
                  <a:srgbClr val="FFFFFF"/>
                </a:solidFill>
              </a:rPr>
              <a:t>This means that the Sun </a:t>
            </a:r>
            <a:r>
              <a:rPr lang="en-US" b="1" dirty="0">
                <a:solidFill>
                  <a:srgbClr val="FFFFFF"/>
                </a:solidFill>
              </a:rPr>
              <a:t>doesn’t actually pass overhead</a:t>
            </a:r>
            <a:r>
              <a:rPr lang="en-US" dirty="0">
                <a:solidFill>
                  <a:srgbClr val="FFFFFF"/>
                </a:solidFill>
              </a:rPr>
              <a:t> for most of the world – not at noon or any other time!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9" name="9176b5dbeac76207eec1033455a142ab.jpg" descr="9176b5dbeac76207eec1033455a142ab.jpg">
            <a:extLst>
              <a:ext uri="{FF2B5EF4-FFF2-40B4-BE49-F238E27FC236}">
                <a16:creationId xmlns:a16="http://schemas.microsoft.com/office/drawing/2014/main" id="{BB090A57-1189-D344-B160-65526890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788795"/>
            <a:ext cx="4448591" cy="46059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024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67F8-CA64-4C43-A89B-D63DFE27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altimeter – just add sun!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626C4-02A7-714C-8F92-BE9CF6B05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5123564" cy="4946417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/>
              <a:t>Download and print the </a:t>
            </a:r>
            <a:r>
              <a:rPr lang="en-US" sz="2200" b="1" dirty="0"/>
              <a:t>solar altimeter</a:t>
            </a:r>
            <a:r>
              <a:rPr lang="en-US" sz="2200" dirty="0"/>
              <a:t> from Moodle.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Try to use </a:t>
            </a:r>
            <a:r>
              <a:rPr lang="en-US" sz="2200" b="1" dirty="0"/>
              <a:t>heavy paper</a:t>
            </a:r>
            <a:r>
              <a:rPr lang="en-US" sz="2200" dirty="0"/>
              <a:t> if possible.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b="1" dirty="0"/>
              <a:t>Cut out</a:t>
            </a:r>
            <a:r>
              <a:rPr lang="en-US" sz="2200" dirty="0"/>
              <a:t> and </a:t>
            </a:r>
            <a:r>
              <a:rPr lang="en-US" sz="2200" b="1" dirty="0"/>
              <a:t>fold</a:t>
            </a:r>
            <a:r>
              <a:rPr lang="en-US" sz="2200" dirty="0"/>
              <a:t> according to instructions.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Try to make everything as </a:t>
            </a:r>
            <a:r>
              <a:rPr lang="en-US" sz="2200" b="1" dirty="0"/>
              <a:t>square</a:t>
            </a:r>
            <a:r>
              <a:rPr lang="en-US" sz="2200" dirty="0"/>
              <a:t> as possible.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/>
              <a:t>Set up your altimeter </a:t>
            </a:r>
            <a:r>
              <a:rPr lang="en-US" sz="2200" b="1" dirty="0"/>
              <a:t>outside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sz="2200" dirty="0"/>
              <a:t>at </a:t>
            </a:r>
            <a:r>
              <a:rPr lang="en-US" sz="2200" b="1" dirty="0"/>
              <a:t>noon</a:t>
            </a:r>
            <a:r>
              <a:rPr lang="en-US" sz="2200" dirty="0"/>
              <a:t> (</a:t>
            </a:r>
            <a:r>
              <a:rPr lang="en-US" sz="2200" b="1" dirty="0"/>
              <a:t>1pm </a:t>
            </a:r>
            <a:r>
              <a:rPr lang="en-US" sz="2200" dirty="0"/>
              <a:t>for </a:t>
            </a:r>
            <a:r>
              <a:rPr lang="en-US" sz="2200" b="1" dirty="0"/>
              <a:t>daylight savings</a:t>
            </a:r>
            <a:r>
              <a:rPr lang="en-US" sz="2200" dirty="0"/>
              <a:t>)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sz="2200" dirty="0"/>
              <a:t>at some time </a:t>
            </a:r>
            <a:r>
              <a:rPr lang="en-US" sz="2200" b="1" dirty="0"/>
              <a:t>two hours</a:t>
            </a:r>
            <a:r>
              <a:rPr lang="en-US" sz="2200" dirty="0"/>
              <a:t> from noon.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/>
              <a:t>Orient your altimeter so the </a:t>
            </a:r>
            <a:r>
              <a:rPr lang="en-US" sz="2200" b="1" dirty="0"/>
              <a:t>left flap</a:t>
            </a:r>
            <a:r>
              <a:rPr lang="en-US" sz="2200" dirty="0"/>
              <a:t> casts a </a:t>
            </a:r>
            <a:r>
              <a:rPr lang="en-US" sz="2200" b="1" dirty="0"/>
              <a:t>shadow</a:t>
            </a:r>
            <a:r>
              <a:rPr lang="en-US" sz="2200" dirty="0"/>
              <a:t> across the altimeter.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/>
              <a:t>Read off the Sun’s </a:t>
            </a:r>
            <a:r>
              <a:rPr lang="en-US" sz="2200" b="1" dirty="0"/>
              <a:t>altitude</a:t>
            </a:r>
            <a:r>
              <a:rPr lang="en-US" sz="2200" dirty="0"/>
              <a:t>.</a:t>
            </a:r>
          </a:p>
        </p:txBody>
      </p:sp>
      <p:pic>
        <p:nvPicPr>
          <p:cNvPr id="7" name="Solar Altimeter Experiment.jpg" descr="Solar Altimeter Experiment.jpg">
            <a:extLst>
              <a:ext uri="{FF2B5EF4-FFF2-40B4-BE49-F238E27FC236}">
                <a16:creationId xmlns:a16="http://schemas.microsoft.com/office/drawing/2014/main" id="{4D2E7637-DCAE-C946-8638-85DE0E78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" t="19463" r="60547" b="33786"/>
          <a:stretch/>
        </p:blipFill>
        <p:spPr>
          <a:xfrm>
            <a:off x="5752214" y="2412783"/>
            <a:ext cx="3319867" cy="275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54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Shot 2020-10-11 at 11.27.40 PM.png" descr="Screen Shot 2020-10-11 at 11.27.40 PM.png">
            <a:extLst>
              <a:ext uri="{FF2B5EF4-FFF2-40B4-BE49-F238E27FC236}">
                <a16:creationId xmlns:a16="http://schemas.microsoft.com/office/drawing/2014/main" id="{867D042B-F0C5-9A41-86BE-359C27C5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9" y="77832"/>
            <a:ext cx="5548045" cy="6702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Screen Shot 2020-10-11 at 11.36.06 PM.png" descr="Screen Shot 2020-10-11 at 11.36.06 PM.png">
            <a:extLst>
              <a:ext uri="{FF2B5EF4-FFF2-40B4-BE49-F238E27FC236}">
                <a16:creationId xmlns:a16="http://schemas.microsoft.com/office/drawing/2014/main" id="{B03C6E2B-5DB1-D34C-AFB8-3A4A19632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8" y="1240355"/>
            <a:ext cx="3391413" cy="4377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53A5C3-8D32-EE4C-9C08-C42806B99192}"/>
              </a:ext>
            </a:extLst>
          </p:cNvPr>
          <p:cNvSpPr txBox="1"/>
          <p:nvPr/>
        </p:nvSpPr>
        <p:spPr>
          <a:xfrm>
            <a:off x="6329067" y="335928"/>
            <a:ext cx="183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the PDF from Moodle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9D1887-262B-7C40-895F-D1E7A1F386C9}"/>
              </a:ext>
            </a:extLst>
          </p:cNvPr>
          <p:cNvGrpSpPr/>
          <p:nvPr/>
        </p:nvGrpSpPr>
        <p:grpSpPr>
          <a:xfrm>
            <a:off x="683932" y="3769442"/>
            <a:ext cx="3630322" cy="2086829"/>
            <a:chOff x="683932" y="3769442"/>
            <a:chExt cx="3630322" cy="2086829"/>
          </a:xfrm>
        </p:grpSpPr>
        <p:sp>
          <p:nvSpPr>
            <p:cNvPr id="2" name="Bent Arrow 1">
              <a:extLst>
                <a:ext uri="{FF2B5EF4-FFF2-40B4-BE49-F238E27FC236}">
                  <a16:creationId xmlns:a16="http://schemas.microsoft.com/office/drawing/2014/main" id="{A6B27503-48BC-444C-B7CE-211651DDDDC0}"/>
                </a:ext>
              </a:extLst>
            </p:cNvPr>
            <p:cNvSpPr/>
            <p:nvPr/>
          </p:nvSpPr>
          <p:spPr>
            <a:xfrm rot="16200000">
              <a:off x="2259844" y="5239821"/>
              <a:ext cx="636998" cy="59590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189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" name="Bent Arrow 7">
              <a:extLst>
                <a:ext uri="{FF2B5EF4-FFF2-40B4-BE49-F238E27FC236}">
                  <a16:creationId xmlns:a16="http://schemas.microsoft.com/office/drawing/2014/main" id="{C5F38608-92BD-FC47-8727-F3AD212D6C68}"/>
                </a:ext>
              </a:extLst>
            </p:cNvPr>
            <p:cNvSpPr/>
            <p:nvPr/>
          </p:nvSpPr>
          <p:spPr>
            <a:xfrm>
              <a:off x="1138249" y="4138774"/>
              <a:ext cx="636998" cy="59590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189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FC5631-2180-6245-BAA2-A4F000F5068F}"/>
                </a:ext>
              </a:extLst>
            </p:cNvPr>
            <p:cNvSpPr txBox="1"/>
            <p:nvPr/>
          </p:nvSpPr>
          <p:spPr>
            <a:xfrm>
              <a:off x="683932" y="3769442"/>
              <a:ext cx="174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fold towards you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CF73B7-B74D-0242-8C94-ACC94B041A9A}"/>
                </a:ext>
              </a:extLst>
            </p:cNvPr>
            <p:cNvSpPr txBox="1"/>
            <p:nvPr/>
          </p:nvSpPr>
          <p:spPr>
            <a:xfrm>
              <a:off x="2567648" y="5308514"/>
              <a:ext cx="174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fold towards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64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79" y="347471"/>
            <a:ext cx="8325612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DE9E1-AE58-784E-B6CE-A6A1A006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9" y="585216"/>
            <a:ext cx="832561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Instant </a:t>
            </a:r>
            <a:r>
              <a:rPr lang="en-US" i="1" dirty="0">
                <a:solidFill>
                  <a:srgbClr val="FFFF00"/>
                </a:solidFill>
              </a:rPr>
              <a:t>photo</a:t>
            </a:r>
            <a:r>
              <a:rPr lang="en-US" dirty="0">
                <a:solidFill>
                  <a:schemeClr val="bg1"/>
                </a:solidFill>
              </a:rPr>
              <a:t>meter – just add sun!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A8852-9E72-9C45-AA75-D1E41B8548E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7" r="4656"/>
          <a:stretch/>
        </p:blipFill>
        <p:spPr bwMode="auto">
          <a:xfrm>
            <a:off x="402340" y="2612599"/>
            <a:ext cx="4677156" cy="36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F5D3A-0615-B34B-A322-D4109048A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497" y="2148524"/>
            <a:ext cx="3662164" cy="4709475"/>
          </a:xfrm>
        </p:spPr>
        <p:txBody>
          <a:bodyPr anchor="ctr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Take a second piece of paper/card and </a:t>
            </a:r>
            <a:r>
              <a:rPr lang="en-US" b="1" dirty="0"/>
              <a:t>crease</a:t>
            </a:r>
            <a:r>
              <a:rPr lang="en-US" dirty="0"/>
              <a:t> it in the middle.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Put it on the </a:t>
            </a:r>
            <a:r>
              <a:rPr lang="en-US" b="1" dirty="0"/>
              <a:t>ground</a:t>
            </a:r>
            <a:r>
              <a:rPr lang="en-US" dirty="0"/>
              <a:t> so one side is flat.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Prop up the other side so it is </a:t>
            </a:r>
            <a:r>
              <a:rPr lang="en-US" b="1" dirty="0"/>
              <a:t>directly facing</a:t>
            </a:r>
            <a:r>
              <a:rPr lang="en-US" dirty="0"/>
              <a:t> the sun. Is one side </a:t>
            </a:r>
            <a:r>
              <a:rPr lang="en-US" b="1" dirty="0"/>
              <a:t>brighter</a:t>
            </a:r>
            <a:r>
              <a:rPr lang="en-US" dirty="0"/>
              <a:t> than the other?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Take a </a:t>
            </a:r>
            <a:r>
              <a:rPr lang="en-US" b="1" dirty="0"/>
              <a:t>picture</a:t>
            </a:r>
            <a:r>
              <a:rPr lang="en-US" dirty="0"/>
              <a:t> of your </a:t>
            </a:r>
            <a:r>
              <a:rPr lang="en-US" b="1" dirty="0"/>
              <a:t>altimeter</a:t>
            </a:r>
            <a:r>
              <a:rPr lang="en-US" dirty="0"/>
              <a:t> and </a:t>
            </a:r>
            <a:r>
              <a:rPr lang="en-US" b="1" dirty="0"/>
              <a:t>photometer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52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06FDB-DB46-1348-BCA9-95347712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Instant altimeter – just add sun!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934C7-A3F5-E347-AD24-54738A513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If you can’t print: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any piece of paper and fold it like the altimeter (straight flaps on bottom and side).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Mark the </a:t>
            </a:r>
            <a:r>
              <a:rPr lang="en-US" b="1" dirty="0"/>
              <a:t>side</a:t>
            </a:r>
            <a:r>
              <a:rPr lang="en-US" dirty="0"/>
              <a:t> of the shadow and measure it with a </a:t>
            </a:r>
            <a:r>
              <a:rPr lang="en-US" b="1" dirty="0"/>
              <a:t>protractor</a:t>
            </a:r>
            <a:r>
              <a:rPr lang="en-US" dirty="0"/>
              <a:t>.</a:t>
            </a:r>
          </a:p>
          <a:p>
            <a:r>
              <a:rPr lang="en-US" dirty="0"/>
              <a:t>Extra credit: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We’re giving extra credit for </a:t>
            </a:r>
            <a:r>
              <a:rPr lang="en-US" b="1" dirty="0"/>
              <a:t>creative solutions</a:t>
            </a:r>
            <a:r>
              <a:rPr lang="en-US" dirty="0"/>
              <a:t> to measuring the Sun’s altitude!</a:t>
            </a:r>
          </a:p>
        </p:txBody>
      </p:sp>
    </p:spTree>
    <p:extLst>
      <p:ext uri="{BB962C8B-B14F-4D97-AF65-F5344CB8AC3E}">
        <p14:creationId xmlns:p14="http://schemas.microsoft.com/office/powerpoint/2010/main" val="2302904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A055-109C-3E4C-A23A-2B23E9E4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altimeter – just add </a:t>
            </a:r>
            <a:r>
              <a:rPr lang="en-US" strike="sngStrike" dirty="0"/>
              <a:t>sun</a:t>
            </a:r>
            <a:r>
              <a:rPr lang="en-US" dirty="0"/>
              <a:t> </a:t>
            </a:r>
            <a:r>
              <a:rPr lang="en-US" dirty="0" err="1"/>
              <a:t>Stellarium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88357-5589-444B-936D-ED821627C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 into </a:t>
            </a:r>
            <a:r>
              <a:rPr lang="en-US" dirty="0" err="1"/>
              <a:t>Stellarium</a:t>
            </a:r>
            <a:r>
              <a:rPr lang="en-US" dirty="0"/>
              <a:t>. For the </a:t>
            </a:r>
            <a:r>
              <a:rPr lang="en-US" b="1" dirty="0"/>
              <a:t>same date and time</a:t>
            </a:r>
            <a:r>
              <a:rPr lang="en-US" dirty="0"/>
              <a:t> of your altimeter readings, note the </a:t>
            </a:r>
            <a:r>
              <a:rPr lang="en-US" b="1" dirty="0"/>
              <a:t>azimuth</a:t>
            </a:r>
            <a:r>
              <a:rPr lang="en-US" dirty="0"/>
              <a:t> and </a:t>
            </a:r>
            <a:r>
              <a:rPr lang="en-US" b="1" dirty="0"/>
              <a:t>altitude</a:t>
            </a:r>
            <a:r>
              <a:rPr lang="en-US" dirty="0"/>
              <a:t> of the Sun. Do they agree with what you found?</a:t>
            </a:r>
          </a:p>
        </p:txBody>
      </p:sp>
      <p:pic>
        <p:nvPicPr>
          <p:cNvPr id="9" name="Graphic 8" descr="Partial sun">
            <a:extLst>
              <a:ext uri="{FF2B5EF4-FFF2-40B4-BE49-F238E27FC236}">
                <a16:creationId xmlns:a16="http://schemas.microsoft.com/office/drawing/2014/main" id="{7E1F3367-871F-B049-9EAA-D93894FF3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3093521"/>
            <a:ext cx="3083442" cy="30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0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BB42A7A-7F6D-0B42-854D-77FA81819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061" t="23010"/>
          <a:stretch/>
        </p:blipFill>
        <p:spPr>
          <a:xfrm>
            <a:off x="4572000" y="2291137"/>
            <a:ext cx="4572000" cy="3885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7D685-0844-344D-9065-D08C1445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need your </a:t>
            </a:r>
            <a:r>
              <a:rPr lang="en-US" strike="sngStrike" dirty="0"/>
              <a:t>love</a:t>
            </a:r>
            <a:r>
              <a:rPr lang="en-US" dirty="0"/>
              <a:t>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08642-2CC7-4D48-AC7F-E98E6FA49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angle </a:t>
            </a:r>
            <a:r>
              <a:rPr lang="en-US" dirty="0"/>
              <a:t>the Sun shines at affects how much </a:t>
            </a:r>
            <a:r>
              <a:rPr lang="en-US" b="1" dirty="0"/>
              <a:t>heat</a:t>
            </a:r>
            <a:r>
              <a:rPr lang="en-US" dirty="0"/>
              <a:t> it provides.</a:t>
            </a:r>
          </a:p>
          <a:p>
            <a:r>
              <a:rPr lang="en-US" dirty="0"/>
              <a:t>This is proportional to </a:t>
            </a:r>
            <a:r>
              <a:rPr lang="en-US" b="1" dirty="0"/>
              <a:t>sin(alt)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A2583-C941-BF4E-81B9-118C2C8BFDE4}"/>
              </a:ext>
            </a:extLst>
          </p:cNvPr>
          <p:cNvSpPr txBox="1"/>
          <p:nvPr/>
        </p:nvSpPr>
        <p:spPr>
          <a:xfrm>
            <a:off x="3143892" y="6611779"/>
            <a:ext cx="6010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4"/>
              </a:rPr>
              <a:t>https://simple.wikipedia.org/wiki/Sun_angle#/media/File:Oblique_rays_03_Pengo.svg</a:t>
            </a:r>
            <a:r>
              <a:rPr lang="en-US" sz="1000" dirty="0"/>
              <a:t> under </a:t>
            </a:r>
            <a:r>
              <a:rPr lang="en-SG" sz="1000" dirty="0">
                <a:hlinkClick r:id="rId5"/>
              </a:rPr>
              <a:t>CC BY-SA 3.0</a:t>
            </a:r>
            <a:endParaRPr lang="en-SG" sz="1000" dirty="0"/>
          </a:p>
        </p:txBody>
      </p:sp>
    </p:spTree>
    <p:extLst>
      <p:ext uri="{BB962C8B-B14F-4D97-AF65-F5344CB8AC3E}">
        <p14:creationId xmlns:p14="http://schemas.microsoft.com/office/powerpoint/2010/main" val="285471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7451</TotalTime>
  <Words>954</Words>
  <Application>Microsoft Macintosh PowerPoint</Application>
  <PresentationFormat>On-screen Show (4:3)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Astronomy 100/101 Lab 4</vt:lpstr>
      <vt:lpstr>From last labs</vt:lpstr>
      <vt:lpstr>Altitude of the Sun</vt:lpstr>
      <vt:lpstr>Instant altimeter – just add sun!</vt:lpstr>
      <vt:lpstr>PowerPoint Presentation</vt:lpstr>
      <vt:lpstr>Instant photometer – just add sun!</vt:lpstr>
      <vt:lpstr>Instant altimeter – just add sun!</vt:lpstr>
      <vt:lpstr>Instant altimeter – just add sun Stellarium!</vt:lpstr>
      <vt:lpstr>I need your love light</vt:lpstr>
      <vt:lpstr>I need your love light</vt:lpstr>
      <vt:lpstr>Near, far, wherever you are</vt:lpstr>
      <vt:lpstr>Near, far, wherever you are</vt:lpstr>
      <vt:lpstr>Near, far, wherever you are</vt:lpstr>
      <vt:lpstr>Near, far, wherever you are: Extra credit</vt:lpstr>
      <vt:lpstr>Assignment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100/101 Lab 4</dc:title>
  <dc:creator>Yiwen Ban</dc:creator>
  <cp:lastModifiedBy>Yiwen Ban</cp:lastModifiedBy>
  <cp:revision>23</cp:revision>
  <dcterms:created xsi:type="dcterms:W3CDTF">2020-10-13T21:36:25Z</dcterms:created>
  <dcterms:modified xsi:type="dcterms:W3CDTF">2021-03-22T20:06:49Z</dcterms:modified>
</cp:coreProperties>
</file>